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75" r:id="rId4"/>
    <p:sldId id="258" r:id="rId5"/>
    <p:sldId id="261" r:id="rId6"/>
    <p:sldId id="259" r:id="rId7"/>
    <p:sldId id="260" r:id="rId8"/>
    <p:sldId id="263" r:id="rId9"/>
    <p:sldId id="264" r:id="rId10"/>
    <p:sldId id="271" r:id="rId11"/>
    <p:sldId id="270" r:id="rId12"/>
    <p:sldId id="273" r:id="rId13"/>
    <p:sldId id="265" r:id="rId14"/>
    <p:sldId id="266" r:id="rId15"/>
    <p:sldId id="267"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03DA4-B116-5944-AF36-2BDC9B4B3796}" v="20" dt="2021-10-20T13:47:49.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95" autoAdjust="0"/>
    <p:restoredTop sz="94660"/>
  </p:normalViewPr>
  <p:slideViewPr>
    <p:cSldViewPr snapToGrid="0">
      <p:cViewPr>
        <p:scale>
          <a:sx n="104" d="100"/>
          <a:sy n="104" d="100"/>
        </p:scale>
        <p:origin x="624" y="1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developers.google.com/machine-learning/glossary#hidden_layer" TargetMode="External"/><Relationship Id="rId13" Type="http://schemas.openxmlformats.org/officeDocument/2006/relationships/hyperlink" Target="https://developers.google.com/machine-learning/glossary#activation_function" TargetMode="External"/><Relationship Id="rId3" Type="http://schemas.openxmlformats.org/officeDocument/2006/relationships/hyperlink" Target="https://developers.google.com/machine-learning/glossary#gradient" TargetMode="External"/><Relationship Id="rId7" Type="http://schemas.openxmlformats.org/officeDocument/2006/relationships/hyperlink" Target="https://developers.google.com/machine-learning/glossary#batch" TargetMode="External"/><Relationship Id="rId12" Type="http://schemas.openxmlformats.org/officeDocument/2006/relationships/hyperlink" Target="https://developers.google.com/machine-learning/glossary#output_layer" TargetMode="External"/><Relationship Id="rId2" Type="http://schemas.openxmlformats.org/officeDocument/2006/relationships/hyperlink" Target="https://developers.google.com/machine-learning/glossary#iteration" TargetMode="External"/><Relationship Id="rId1" Type="http://schemas.openxmlformats.org/officeDocument/2006/relationships/slideLayout" Target="../slideLayouts/slideLayout2.xml"/><Relationship Id="rId6" Type="http://schemas.openxmlformats.org/officeDocument/2006/relationships/hyperlink" Target="https://developers.google.com/machine-learning/glossary#sigmoid_function" TargetMode="External"/><Relationship Id="rId11" Type="http://schemas.openxmlformats.org/officeDocument/2006/relationships/hyperlink" Target="https://developers.google.com/machine-learning/glossary#input_layer" TargetMode="External"/><Relationship Id="rId5" Type="http://schemas.openxmlformats.org/officeDocument/2006/relationships/hyperlink" Target="https://developers.google.com/machine-learning/glossary#ReLU" TargetMode="External"/><Relationship Id="rId10" Type="http://schemas.openxmlformats.org/officeDocument/2006/relationships/hyperlink" Target="https://developers.google.com/machine-learning/glossary#neural_network" TargetMode="External"/><Relationship Id="rId4" Type="http://schemas.openxmlformats.org/officeDocument/2006/relationships/hyperlink" Target="https://developers.google.com/machine-learning/glossary#model_training" TargetMode="External"/><Relationship Id="rId9" Type="http://schemas.openxmlformats.org/officeDocument/2006/relationships/hyperlink" Target="https://developers.google.com/machine-learning/glossary#no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mc:Choice xmlns:p14="http://schemas.microsoft.com/office/powerpoint/2010/main"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3"/>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Max Pooling, Average Pooling,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64028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62697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7062-453F-5444-AD5D-7EAC517C09B8}"/>
              </a:ext>
            </a:extLst>
          </p:cNvPr>
          <p:cNvSpPr>
            <a:spLocks noGrp="1"/>
          </p:cNvSpPr>
          <p:nvPr>
            <p:ph type="title"/>
          </p:nvPr>
        </p:nvSpPr>
        <p:spPr/>
        <p:txBody>
          <a:bodyPr>
            <a:normAutofit/>
          </a:bodyPr>
          <a:lstStyle/>
          <a:p>
            <a:r>
              <a:rPr lang="en-US" sz="4200" dirty="0"/>
              <a:t>New Model Architectures (Steps 3,4 &amp; 5)</a:t>
            </a:r>
          </a:p>
        </p:txBody>
      </p:sp>
      <p:sp>
        <p:nvSpPr>
          <p:cNvPr id="4" name="TextBox 3">
            <a:extLst>
              <a:ext uri="{FF2B5EF4-FFF2-40B4-BE49-F238E27FC236}">
                <a16:creationId xmlns:a16="http://schemas.microsoft.com/office/drawing/2014/main" id="{7C234521-F897-9646-9057-B704A640D5E5}"/>
              </a:ext>
            </a:extLst>
          </p:cNvPr>
          <p:cNvSpPr txBox="1"/>
          <p:nvPr/>
        </p:nvSpPr>
        <p:spPr>
          <a:xfrm>
            <a:off x="69876" y="1525014"/>
            <a:ext cx="6500497" cy="5262979"/>
          </a:xfrm>
          <a:prstGeom prst="rect">
            <a:avLst/>
          </a:prstGeom>
          <a:noFill/>
          <a:ln>
            <a:solidFill>
              <a:schemeClr val="accent2"/>
            </a:solidFill>
          </a:ln>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model = </a:t>
            </a:r>
            <a:r>
              <a:rPr lang="en-US" sz="1200" dirty="0" err="1">
                <a:latin typeface="Menlo" panose="020B0609030804020204" pitchFamily="49" charset="0"/>
                <a:ea typeface="Menlo" panose="020B0609030804020204" pitchFamily="49" charset="0"/>
                <a:cs typeface="Menlo" panose="020B0609030804020204" pitchFamily="49" charset="0"/>
              </a:rPr>
              <a:t>tf.keras.Sequential</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b="1" dirty="0">
                <a:latin typeface="Menlo" panose="020B0609030804020204" pitchFamily="49" charset="0"/>
                <a:ea typeface="Menlo" panose="020B0609030804020204" pitchFamily="49" charset="0"/>
                <a:cs typeface="Menlo" panose="020B0609030804020204" pitchFamily="49" charset="0"/>
              </a:rPr>
              <a:t># Conv 2D, </a:t>
            </a:r>
            <a:r>
              <a:rPr lang="en-US" sz="1200" b="1" dirty="0" err="1">
                <a:latin typeface="Menlo" panose="020B0609030804020204" pitchFamily="49" charset="0"/>
                <a:ea typeface="Menlo" panose="020B0609030804020204" pitchFamily="49" charset="0"/>
                <a:cs typeface="Menlo" panose="020B0609030804020204" pitchFamily="49" charset="0"/>
              </a:rPr>
              <a:t>MaxPool</a:t>
            </a:r>
            <a:r>
              <a:rPr lang="en-US" sz="12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tf.keras.layers.Conv2D(filters=64, </a:t>
            </a:r>
            <a:r>
              <a:rPr lang="en-US" sz="1200" dirty="0" err="1">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=2,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latin typeface="Menlo" panose="020B0609030804020204" pitchFamily="49" charset="0"/>
                <a:ea typeface="Menlo" panose="020B0609030804020204" pitchFamily="49" charset="0"/>
                <a:cs typeface="Menlo" panose="020B0609030804020204" pitchFamily="49" charset="0"/>
              </a:rPr>
              <a:t>input_shape</a:t>
            </a:r>
            <a:r>
              <a:rPr lang="en-US" sz="1200" dirty="0">
                <a:latin typeface="Menlo" panose="020B0609030804020204" pitchFamily="49" charset="0"/>
                <a:ea typeface="Menlo" panose="020B0609030804020204" pitchFamily="49" charset="0"/>
                <a:cs typeface="Menlo" panose="020B0609030804020204" pitchFamily="49" charset="0"/>
              </a:rPr>
              <a:t>=(28,28,1)),</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=2),</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(0.3),</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Conv 2D, </a:t>
            </a:r>
            <a:r>
              <a:rPr lang="en-US" sz="1200" b="1" dirty="0" err="1">
                <a:latin typeface="Menlo" panose="020B0609030804020204" pitchFamily="49" charset="0"/>
                <a:ea typeface="Menlo" panose="020B0609030804020204" pitchFamily="49" charset="0"/>
                <a:cs typeface="Menlo" panose="020B0609030804020204" pitchFamily="49" charset="0"/>
              </a:rPr>
              <a:t>MaxPool</a:t>
            </a:r>
            <a:r>
              <a:rPr lang="en-US" sz="12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tf.keras.layers.Conv2D(filters=32, </a:t>
            </a:r>
            <a:r>
              <a:rPr lang="en-US" sz="1200" dirty="0" err="1">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=2,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=2),</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(0.3),</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tf.keras.layers.Flatten</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(256,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(0.5),</a:t>
            </a:r>
          </a:p>
          <a:p>
            <a:pPr lvl="1"/>
            <a:r>
              <a:rPr lang="en-US" sz="12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(10, activation='</a:t>
            </a:r>
            <a:r>
              <a:rPr lang="en-US" sz="1200" dirty="0" err="1">
                <a:latin typeface="Menlo" panose="020B0609030804020204" pitchFamily="49" charset="0"/>
                <a:ea typeface="Menlo" panose="020B0609030804020204" pitchFamily="49" charset="0"/>
                <a:cs typeface="Menlo" panose="020B0609030804020204" pitchFamily="49" charset="0"/>
              </a:rPr>
              <a:t>softmax</a:t>
            </a:r>
            <a:r>
              <a:rPr lang="en-US" sz="1200" dirty="0">
                <a:latin typeface="Menlo" panose="020B0609030804020204" pitchFamily="49" charset="0"/>
                <a:ea typeface="Menlo" panose="020B0609030804020204" pitchFamily="49" charset="0"/>
                <a:cs typeface="Menlo" panose="020B0609030804020204" pitchFamily="49" charset="0"/>
              </a:rPr>
              <a:t>')</a:t>
            </a: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37" name="Slide Number Placeholder 36">
            <a:extLst>
              <a:ext uri="{FF2B5EF4-FFF2-40B4-BE49-F238E27FC236}">
                <a16:creationId xmlns:a16="http://schemas.microsoft.com/office/drawing/2014/main" id="{3AFA701B-4FA5-DD44-B5C8-75A364A9DC88}"/>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38" name="Rectangle 37">
            <a:extLst>
              <a:ext uri="{FF2B5EF4-FFF2-40B4-BE49-F238E27FC236}">
                <a16:creationId xmlns:a16="http://schemas.microsoft.com/office/drawing/2014/main" id="{56EB0373-21F1-8441-9005-522211049FBB}"/>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39" name="Rectangle 38">
            <a:extLst>
              <a:ext uri="{FF2B5EF4-FFF2-40B4-BE49-F238E27FC236}">
                <a16:creationId xmlns:a16="http://schemas.microsoft.com/office/drawing/2014/main" id="{ADA23828-66F0-044B-A399-D64728D16F5B}"/>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42C28A5-0136-3844-A284-042F46184914}"/>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41" name="Straight Arrow Connector 40">
            <a:extLst>
              <a:ext uri="{FF2B5EF4-FFF2-40B4-BE49-F238E27FC236}">
                <a16:creationId xmlns:a16="http://schemas.microsoft.com/office/drawing/2014/main" id="{D154D8B1-D745-F643-A5AC-B68F0E568238}"/>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47A5CF-7E4D-284B-B205-34C9B40580F4}"/>
              </a:ext>
            </a:extLst>
          </p:cNvPr>
          <p:cNvCxnSpPr>
            <a:cxnSpLocks/>
            <a:endCxn id="38"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E7AE4B-31CC-7F4A-B6EF-4A5577DBC55A}"/>
              </a:ext>
            </a:extLst>
          </p:cNvPr>
          <p:cNvCxnSpPr>
            <a:cxnSpLocks/>
            <a:stCxn id="38" idx="3"/>
            <a:endCxn id="39"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DEB9DB3-60F3-2640-A288-879734B4228D}"/>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45" name="TextBox 44">
            <a:extLst>
              <a:ext uri="{FF2B5EF4-FFF2-40B4-BE49-F238E27FC236}">
                <a16:creationId xmlns:a16="http://schemas.microsoft.com/office/drawing/2014/main" id="{A73F25C1-3DD5-3747-A33D-73D1C7B2B0B4}"/>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46" name="Group 45">
            <a:extLst>
              <a:ext uri="{FF2B5EF4-FFF2-40B4-BE49-F238E27FC236}">
                <a16:creationId xmlns:a16="http://schemas.microsoft.com/office/drawing/2014/main" id="{B8ACB03B-E5F3-A443-8340-C391679264DD}"/>
              </a:ext>
            </a:extLst>
          </p:cNvPr>
          <p:cNvGrpSpPr/>
          <p:nvPr/>
        </p:nvGrpSpPr>
        <p:grpSpPr>
          <a:xfrm>
            <a:off x="5658524" y="3282262"/>
            <a:ext cx="1152693" cy="1169432"/>
            <a:chOff x="6806775" y="3306976"/>
            <a:chExt cx="1152693" cy="1169432"/>
          </a:xfrm>
        </p:grpSpPr>
        <p:pic>
          <p:nvPicPr>
            <p:cNvPr id="47" name="Picture 46">
              <a:extLst>
                <a:ext uri="{FF2B5EF4-FFF2-40B4-BE49-F238E27FC236}">
                  <a16:creationId xmlns:a16="http://schemas.microsoft.com/office/drawing/2014/main" id="{2EC68D4B-2C0B-9C44-827C-E3AE6F670921}"/>
                </a:ext>
              </a:extLst>
            </p:cNvPr>
            <p:cNvPicPr>
              <a:picLocks noChangeAspect="1"/>
            </p:cNvPicPr>
            <p:nvPr/>
          </p:nvPicPr>
          <p:blipFill>
            <a:blip r:embed="rId2"/>
            <a:stretch>
              <a:fillRect/>
            </a:stretch>
          </p:blipFill>
          <p:spPr>
            <a:xfrm>
              <a:off x="7133968" y="3306976"/>
              <a:ext cx="825500" cy="800100"/>
            </a:xfrm>
            <a:prstGeom prst="rect">
              <a:avLst/>
            </a:prstGeom>
          </p:spPr>
        </p:pic>
        <p:sp>
          <p:nvSpPr>
            <p:cNvPr id="48" name="TextBox 47">
              <a:extLst>
                <a:ext uri="{FF2B5EF4-FFF2-40B4-BE49-F238E27FC236}">
                  <a16:creationId xmlns:a16="http://schemas.microsoft.com/office/drawing/2014/main" id="{DCFF14F6-4C82-0440-BAAC-5274B14C8B12}"/>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49" name="TextBox 48">
              <a:extLst>
                <a:ext uri="{FF2B5EF4-FFF2-40B4-BE49-F238E27FC236}">
                  <a16:creationId xmlns:a16="http://schemas.microsoft.com/office/drawing/2014/main" id="{CEAF1F5C-601E-604F-826D-D0151A50973A}"/>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50" name="TextBox 49">
            <a:extLst>
              <a:ext uri="{FF2B5EF4-FFF2-40B4-BE49-F238E27FC236}">
                <a16:creationId xmlns:a16="http://schemas.microsoft.com/office/drawing/2014/main" id="{13EFDE0F-D46E-E345-8C1B-82673010EF5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51" name="Rectangle 50">
            <a:extLst>
              <a:ext uri="{FF2B5EF4-FFF2-40B4-BE49-F238E27FC236}">
                <a16:creationId xmlns:a16="http://schemas.microsoft.com/office/drawing/2014/main" id="{901BC7B6-C60D-D540-8A03-B26D5E0B6A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9A350C18-4408-6945-883C-51D1273368C3}"/>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12EF0AB7-081D-6444-8BA1-C6BD0E56B6C7}"/>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2C74606-030A-D345-A22D-7F7880CC0410}"/>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5" name="Rectangle 54">
            <a:extLst>
              <a:ext uri="{FF2B5EF4-FFF2-40B4-BE49-F238E27FC236}">
                <a16:creationId xmlns:a16="http://schemas.microsoft.com/office/drawing/2014/main" id="{03FD124C-99F6-374E-A456-F8084AD56C83}"/>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6" name="Straight Arrow Connector 55">
            <a:extLst>
              <a:ext uri="{FF2B5EF4-FFF2-40B4-BE49-F238E27FC236}">
                <a16:creationId xmlns:a16="http://schemas.microsoft.com/office/drawing/2014/main" id="{A272AE1D-3889-2A4F-86F4-ABC3AC0F1CCC}"/>
              </a:ext>
            </a:extLst>
          </p:cNvPr>
          <p:cNvCxnSpPr>
            <a:cxnSpLocks/>
          </p:cNvCxnSpPr>
          <p:nvPr/>
        </p:nvCxnSpPr>
        <p:spPr>
          <a:xfrm>
            <a:off x="6767577" y="3697932"/>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896F57D-579C-DE4B-B416-21854E953E5D}"/>
              </a:ext>
            </a:extLst>
          </p:cNvPr>
          <p:cNvSpPr/>
          <p:nvPr/>
        </p:nvSpPr>
        <p:spPr>
          <a:xfrm>
            <a:off x="7100354"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8" name="Rectangle 57">
            <a:extLst>
              <a:ext uri="{FF2B5EF4-FFF2-40B4-BE49-F238E27FC236}">
                <a16:creationId xmlns:a16="http://schemas.microsoft.com/office/drawing/2014/main" id="{EED32A44-0373-C645-9B26-A1EE95C2914C}"/>
              </a:ext>
            </a:extLst>
          </p:cNvPr>
          <p:cNvSpPr/>
          <p:nvPr/>
        </p:nvSpPr>
        <p:spPr>
          <a:xfrm>
            <a:off x="7495770"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4376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8F06-6CB1-D443-B3A7-5754D90ABA2C}"/>
              </a:ext>
            </a:extLst>
          </p:cNvPr>
          <p:cNvSpPr>
            <a:spLocks noGrp="1"/>
          </p:cNvSpPr>
          <p:nvPr>
            <p:ph type="title"/>
          </p:nvPr>
        </p:nvSpPr>
        <p:spPr/>
        <p:txBody>
          <a:bodyPr/>
          <a:lstStyle/>
          <a:p>
            <a:r>
              <a:rPr lang="en-US" dirty="0"/>
              <a:t>Terminology</a:t>
            </a:r>
          </a:p>
        </p:txBody>
      </p:sp>
      <p:graphicFrame>
        <p:nvGraphicFramePr>
          <p:cNvPr id="5" name="Table 5">
            <a:extLst>
              <a:ext uri="{FF2B5EF4-FFF2-40B4-BE49-F238E27FC236}">
                <a16:creationId xmlns:a16="http://schemas.microsoft.com/office/drawing/2014/main" id="{20AD850E-CB2E-3440-A1ED-0A0F86A29592}"/>
              </a:ext>
            </a:extLst>
          </p:cNvPr>
          <p:cNvGraphicFramePr>
            <a:graphicFrameLocks noGrp="1"/>
          </p:cNvGraphicFramePr>
          <p:nvPr>
            <p:extLst>
              <p:ext uri="{D42A27DB-BD31-4B8C-83A1-F6EECF244321}">
                <p14:modId xmlns:p14="http://schemas.microsoft.com/office/powerpoint/2010/main" val="2188336090"/>
              </p:ext>
            </p:extLst>
          </p:nvPr>
        </p:nvGraphicFramePr>
        <p:xfrm>
          <a:off x="719781" y="1557177"/>
          <a:ext cx="10752438" cy="4724400"/>
        </p:xfrm>
        <a:graphic>
          <a:graphicData uri="http://schemas.openxmlformats.org/drawingml/2006/table">
            <a:tbl>
              <a:tblPr firstRow="1" bandRow="1">
                <a:tableStyleId>{5C22544A-7EE6-4342-B048-85BDC9FD1C3A}</a:tableStyleId>
              </a:tblPr>
              <a:tblGrid>
                <a:gridCol w="2164492">
                  <a:extLst>
                    <a:ext uri="{9D8B030D-6E8A-4147-A177-3AD203B41FA5}">
                      <a16:colId xmlns:a16="http://schemas.microsoft.com/office/drawing/2014/main" val="2087441392"/>
                    </a:ext>
                  </a:extLst>
                </a:gridCol>
                <a:gridCol w="8587946">
                  <a:extLst>
                    <a:ext uri="{9D8B030D-6E8A-4147-A177-3AD203B41FA5}">
                      <a16:colId xmlns:a16="http://schemas.microsoft.com/office/drawing/2014/main" val="3966875991"/>
                    </a:ext>
                  </a:extLst>
                </a:gridCol>
              </a:tblGrid>
              <a:tr h="319906">
                <a:tc>
                  <a:txBody>
                    <a:bodyPr/>
                    <a:lstStyle/>
                    <a:p>
                      <a:r>
                        <a:rPr lang="en-US" sz="1600" b="0" dirty="0">
                          <a:solidFill>
                            <a:schemeClr val="tx1"/>
                          </a:solidFill>
                          <a:latin typeface="Arial" panose="020B0604020202020204" pitchFamily="34" charset="0"/>
                          <a:cs typeface="Arial" panose="020B0604020202020204" pitchFamily="34" charset="0"/>
                        </a:rPr>
                        <a:t>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set of examples used in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iteration</a:t>
                      </a:r>
                      <a:r>
                        <a:rPr lang="en-US" sz="1600" b="0" i="0" kern="1200" dirty="0">
                          <a:solidFill>
                            <a:schemeClr val="tx1"/>
                          </a:solidFill>
                          <a:effectLst/>
                          <a:latin typeface="Arial" panose="020B0604020202020204" pitchFamily="34" charset="0"/>
                          <a:ea typeface="+mn-ea"/>
                          <a:cs typeface="Arial" panose="020B0604020202020204" pitchFamily="34" charset="0"/>
                        </a:rPr>
                        <a:t> (that is,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gradient</a:t>
                      </a:r>
                      <a:r>
                        <a:rPr lang="en-US" sz="1600" b="0" i="0" kern="1200" dirty="0">
                          <a:solidFill>
                            <a:schemeClr val="tx1"/>
                          </a:solidFill>
                          <a:effectLst/>
                          <a:latin typeface="Arial" panose="020B0604020202020204" pitchFamily="34" charset="0"/>
                          <a:ea typeface="+mn-ea"/>
                          <a:cs typeface="Arial" panose="020B0604020202020204" pitchFamily="34" charset="0"/>
                        </a:rPr>
                        <a:t> update) of </a:t>
                      </a:r>
                      <a:r>
                        <a:rPr lang="en-US" sz="1600" b="1" i="0" kern="1200" dirty="0">
                          <a:solidFill>
                            <a:schemeClr val="tx1"/>
                          </a:solidFill>
                          <a:effectLst/>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model training</a:t>
                      </a:r>
                      <a:r>
                        <a:rPr lang="en-US" sz="1600" b="0" i="0" kern="1200" dirty="0">
                          <a:solidFill>
                            <a:schemeClr val="tx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523004"/>
                  </a:ext>
                </a:extLst>
              </a:tr>
              <a:tr h="319906">
                <a:tc>
                  <a:txBody>
                    <a:bodyPr/>
                    <a:lstStyle/>
                    <a:p>
                      <a:r>
                        <a:rPr lang="en-US" sz="1600" b="0" dirty="0">
                          <a:solidFill>
                            <a:schemeClr val="tx1"/>
                          </a:solidFill>
                          <a:latin typeface="Arial" panose="020B0604020202020204" pitchFamily="34" charset="0"/>
                          <a:cs typeface="Arial" panose="020B0604020202020204" pitchFamily="34" charset="0"/>
                        </a:rPr>
                        <a:t>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number of examples in each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20999"/>
                  </a:ext>
                </a:extLst>
              </a:tr>
              <a:tr h="457009">
                <a:tc>
                  <a:txBody>
                    <a:bodyPr/>
                    <a:lstStyle/>
                    <a:p>
                      <a:r>
                        <a:rPr lang="en-US" sz="1600" b="0" dirty="0">
                          <a:solidFill>
                            <a:schemeClr val="tx1"/>
                          </a:solidFill>
                          <a:latin typeface="Arial" panose="020B0604020202020204" pitchFamily="34" charset="0"/>
                          <a:cs typeface="Arial" panose="020B0604020202020204" pitchFamily="34" charset="0"/>
                        </a:rPr>
                        <a:t>Epoch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The number of times we cover the entire dataset during training. Steps in each epoch = Total samples / 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567051"/>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Activation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function (for example,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ReLU</a:t>
                      </a:r>
                      <a:r>
                        <a:rPr lang="en-US" sz="1600" b="0" i="0" kern="1200" dirty="0">
                          <a:solidFill>
                            <a:schemeClr val="tx1"/>
                          </a:solidFill>
                          <a:effectLst/>
                          <a:latin typeface="Arial" panose="020B0604020202020204" pitchFamily="34" charset="0"/>
                          <a:ea typeface="+mn-ea"/>
                          <a:cs typeface="Arial" panose="020B0604020202020204" pitchFamily="34" charset="0"/>
                        </a:rPr>
                        <a:t> or </a:t>
                      </a:r>
                      <a:r>
                        <a:rPr lang="en-US" sz="1600" b="1" i="0" kern="1200" dirty="0">
                          <a:solidFill>
                            <a:schemeClr val="tx1"/>
                          </a:solidFill>
                          <a:effectLst/>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sigmoid</a:t>
                      </a:r>
                      <a:r>
                        <a:rPr lang="en-US" sz="1600" b="0" i="0" kern="1200" dirty="0">
                          <a:solidFill>
                            <a:schemeClr val="tx1"/>
                          </a:solidFill>
                          <a:effectLst/>
                          <a:latin typeface="Arial" panose="020B0604020202020204" pitchFamily="34" charset="0"/>
                          <a:ea typeface="+mn-ea"/>
                          <a:cs typeface="Arial" panose="020B0604020202020204" pitchFamily="34" charset="0"/>
                        </a:rPr>
                        <a:t>) that takes in the weighted sum of all of the inputs from the previous layer and then generates and passes an output value (typically nonlinear) to the next layer.</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815208"/>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single update of a model's weights during training. An iteration consists of computing the gradients of the parameters with respect to the loss on a single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7">
                            <a:extLst>
                              <a:ext uri="{A12FA001-AC4F-418D-AE19-62706E023703}">
                                <ahyp:hlinkClr xmlns:ahyp="http://schemas.microsoft.com/office/drawing/2018/hyperlinkcolor" val="tx"/>
                              </a:ext>
                            </a:extLst>
                          </a:hlinkClick>
                        </a:rPr>
                        <a:t>batch</a:t>
                      </a:r>
                      <a:r>
                        <a:rPr lang="en-US" sz="1600" b="0" i="0" kern="1200" dirty="0">
                          <a:solidFill>
                            <a:schemeClr val="tx1"/>
                          </a:solidFill>
                          <a:effectLst/>
                          <a:latin typeface="Arial" panose="020B0604020202020204" pitchFamily="34" charset="0"/>
                          <a:ea typeface="+mn-ea"/>
                          <a:cs typeface="Arial" panose="020B0604020202020204" pitchFamily="34" charset="0"/>
                        </a:rPr>
                        <a:t> of data.</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50293"/>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Dense or Fully Connected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 </a:t>
                      </a:r>
                      <a:r>
                        <a:rPr lang="en-US" sz="1600" b="1" i="0" kern="1200" dirty="0">
                          <a:solidFill>
                            <a:schemeClr val="dk1"/>
                          </a:solidFill>
                          <a:effectLst/>
                          <a:latin typeface="Arial" panose="020B0604020202020204" pitchFamily="34" charset="0"/>
                          <a:ea typeface="+mn-ea"/>
                          <a:cs typeface="Arial" panose="020B0604020202020204" pitchFamily="34" charset="0"/>
                          <a:hlinkClick r:id="rId8"/>
                        </a:rPr>
                        <a:t>hidden layer</a:t>
                      </a:r>
                      <a:r>
                        <a:rPr lang="en-US" sz="1600" b="0" i="0" kern="1200" dirty="0">
                          <a:solidFill>
                            <a:schemeClr val="dk1"/>
                          </a:solidFill>
                          <a:effectLst/>
                          <a:latin typeface="Arial" panose="020B0604020202020204" pitchFamily="34" charset="0"/>
                          <a:ea typeface="+mn-ea"/>
                          <a:cs typeface="Arial" panose="020B0604020202020204" pitchFamily="34" charset="0"/>
                        </a:rPr>
                        <a:t> in which each </a:t>
                      </a:r>
                      <a:r>
                        <a:rPr lang="en-US" sz="1600" b="1" i="0" kern="1200" dirty="0">
                          <a:solidFill>
                            <a:schemeClr val="dk1"/>
                          </a:solidFill>
                          <a:effectLst/>
                          <a:latin typeface="Arial" panose="020B0604020202020204" pitchFamily="34" charset="0"/>
                          <a:ea typeface="+mn-ea"/>
                          <a:cs typeface="Arial" panose="020B0604020202020204" pitchFamily="34" charset="0"/>
                          <a:hlinkClick r:id="rId9"/>
                        </a:rPr>
                        <a:t>node</a:t>
                      </a:r>
                      <a:r>
                        <a:rPr lang="en-US" sz="1600" b="0" i="0" kern="1200" dirty="0">
                          <a:solidFill>
                            <a:schemeClr val="dk1"/>
                          </a:solidFill>
                          <a:effectLst/>
                          <a:latin typeface="Arial" panose="020B0604020202020204" pitchFamily="34" charset="0"/>
                          <a:ea typeface="+mn-ea"/>
                          <a:cs typeface="Arial" panose="020B0604020202020204" pitchFamily="34" charset="0"/>
                        </a:rPr>
                        <a:t> is connected to </a:t>
                      </a:r>
                      <a:r>
                        <a:rPr lang="en-US" sz="1600" b="0" i="1" kern="1200" dirty="0">
                          <a:solidFill>
                            <a:schemeClr val="dk1"/>
                          </a:solidFill>
                          <a:effectLst/>
                          <a:latin typeface="Arial" panose="020B0604020202020204" pitchFamily="34" charset="0"/>
                          <a:ea typeface="+mn-ea"/>
                          <a:cs typeface="Arial" panose="020B0604020202020204" pitchFamily="34" charset="0"/>
                        </a:rPr>
                        <a:t>every</a:t>
                      </a:r>
                      <a:r>
                        <a:rPr lang="en-US" sz="1600" b="0" i="0" kern="1200" dirty="0">
                          <a:solidFill>
                            <a:schemeClr val="dk1"/>
                          </a:solidFill>
                          <a:effectLst/>
                          <a:latin typeface="Arial" panose="020B0604020202020204" pitchFamily="34" charset="0"/>
                          <a:ea typeface="+mn-ea"/>
                          <a:cs typeface="Arial" panose="020B0604020202020204" pitchFamily="34" charset="0"/>
                        </a:rPr>
                        <a:t> node in the subsequent 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7569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Refers to your model's ability to make correct predictions on new, previously unseen data as opposed to the data used to train the model.</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88786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mn-lt"/>
                          <a:ea typeface="+mn-ea"/>
                          <a:cs typeface="+mn-cs"/>
                        </a:rPr>
                        <a:t>A synthetic layer in a </a:t>
                      </a:r>
                      <a:r>
                        <a:rPr lang="en-US" sz="1800" b="1" i="0" kern="1200" dirty="0">
                          <a:solidFill>
                            <a:schemeClr val="dk1"/>
                          </a:solidFill>
                          <a:effectLst/>
                          <a:latin typeface="+mn-lt"/>
                          <a:ea typeface="+mn-ea"/>
                          <a:cs typeface="+mn-cs"/>
                          <a:hlinkClick r:id="rId10"/>
                        </a:rPr>
                        <a:t>neural network</a:t>
                      </a:r>
                      <a:r>
                        <a:rPr lang="en-US" sz="1800" b="0" i="0" kern="1200" dirty="0">
                          <a:solidFill>
                            <a:schemeClr val="dk1"/>
                          </a:solidFill>
                          <a:effectLst/>
                          <a:latin typeface="+mn-lt"/>
                          <a:ea typeface="+mn-ea"/>
                          <a:cs typeface="+mn-cs"/>
                        </a:rPr>
                        <a:t> between the </a:t>
                      </a:r>
                      <a:r>
                        <a:rPr lang="en-US" sz="1800" b="1" i="0" kern="1200" dirty="0">
                          <a:solidFill>
                            <a:schemeClr val="dk1"/>
                          </a:solidFill>
                          <a:effectLst/>
                          <a:latin typeface="+mn-lt"/>
                          <a:ea typeface="+mn-ea"/>
                          <a:cs typeface="+mn-cs"/>
                          <a:hlinkClick r:id="rId11"/>
                        </a:rPr>
                        <a:t>input layer</a:t>
                      </a:r>
                      <a:r>
                        <a:rPr lang="en-US" sz="1800" b="0" i="0" kern="1200" dirty="0">
                          <a:solidFill>
                            <a:schemeClr val="dk1"/>
                          </a:solidFill>
                          <a:effectLst/>
                          <a:latin typeface="+mn-lt"/>
                          <a:ea typeface="+mn-ea"/>
                          <a:cs typeface="+mn-cs"/>
                        </a:rPr>
                        <a:t> (that is, the features) and the </a:t>
                      </a:r>
                      <a:r>
                        <a:rPr lang="en-US" sz="1800" b="1" i="0" kern="1200" dirty="0">
                          <a:solidFill>
                            <a:schemeClr val="dk1"/>
                          </a:solidFill>
                          <a:effectLst/>
                          <a:latin typeface="+mn-lt"/>
                          <a:ea typeface="+mn-ea"/>
                          <a:cs typeface="+mn-cs"/>
                          <a:hlinkClick r:id="rId12"/>
                        </a:rPr>
                        <a:t>output layer</a:t>
                      </a:r>
                      <a:r>
                        <a:rPr lang="en-US" sz="1800" b="0" i="0" kern="1200" dirty="0">
                          <a:solidFill>
                            <a:schemeClr val="dk1"/>
                          </a:solidFill>
                          <a:effectLst/>
                          <a:latin typeface="+mn-lt"/>
                          <a:ea typeface="+mn-ea"/>
                          <a:cs typeface="+mn-cs"/>
                        </a:rPr>
                        <a:t> (the prediction). Hidden layers typically contain an </a:t>
                      </a:r>
                      <a:r>
                        <a:rPr lang="en-US" sz="1800" b="1" i="0" kern="1200" dirty="0">
                          <a:solidFill>
                            <a:schemeClr val="dk1"/>
                          </a:solidFill>
                          <a:effectLst/>
                          <a:latin typeface="+mn-lt"/>
                          <a:ea typeface="+mn-ea"/>
                          <a:cs typeface="+mn-cs"/>
                          <a:hlinkClick r:id="rId13"/>
                        </a:rPr>
                        <a:t>activation function</a:t>
                      </a:r>
                      <a:r>
                        <a:rPr lang="en-US" sz="1800" b="0" i="0" kern="1200" dirty="0">
                          <a:solidFill>
                            <a:schemeClr val="dk1"/>
                          </a:solidFill>
                          <a:effectLst/>
                          <a:latin typeface="+mn-lt"/>
                          <a:ea typeface="+mn-ea"/>
                          <a:cs typeface="+mn-cs"/>
                        </a:rPr>
                        <a:t> (such as </a:t>
                      </a:r>
                      <a:r>
                        <a:rPr lang="en-US" sz="1800" b="1" i="0" kern="1200" dirty="0">
                          <a:solidFill>
                            <a:schemeClr val="dk1"/>
                          </a:solidFill>
                          <a:effectLst/>
                          <a:latin typeface="+mn-lt"/>
                          <a:ea typeface="+mn-ea"/>
                          <a:cs typeface="+mn-cs"/>
                          <a:hlinkClick r:id="rId5"/>
                        </a:rPr>
                        <a:t>ReLU</a:t>
                      </a:r>
                      <a:r>
                        <a:rPr lang="en-US" sz="1800" b="0" i="0" kern="1200" dirty="0">
                          <a:solidFill>
                            <a:schemeClr val="dk1"/>
                          </a:solidFill>
                          <a:effectLst/>
                          <a:latin typeface="+mn-lt"/>
                          <a:ea typeface="+mn-ea"/>
                          <a:cs typeface="+mn-cs"/>
                        </a:rPr>
                        <a:t>) for training.</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5408803"/>
                  </a:ext>
                </a:extLst>
              </a:tr>
            </a:tbl>
          </a:graphicData>
        </a:graphic>
      </p:graphicFrame>
      <p:sp>
        <p:nvSpPr>
          <p:cNvPr id="8" name="TextBox 7">
            <a:extLst>
              <a:ext uri="{FF2B5EF4-FFF2-40B4-BE49-F238E27FC236}">
                <a16:creationId xmlns:a16="http://schemas.microsoft.com/office/drawing/2014/main" id="{78A647A4-C5A5-3042-9ED4-16A56F7ED225}"/>
              </a:ext>
            </a:extLst>
          </p:cNvPr>
          <p:cNvSpPr txBox="1"/>
          <p:nvPr/>
        </p:nvSpPr>
        <p:spPr>
          <a:xfrm>
            <a:off x="8963231" y="66504"/>
            <a:ext cx="3228769" cy="246221"/>
          </a:xfrm>
          <a:prstGeom prst="rect">
            <a:avLst/>
          </a:prstGeom>
          <a:noFill/>
        </p:spPr>
        <p:txBody>
          <a:bodyPr wrap="none" rtlCol="0">
            <a:spAutoFit/>
          </a:bodyPr>
          <a:lstStyle/>
          <a:p>
            <a:r>
              <a:rPr lang="en-US" sz="1000" dirty="0"/>
              <a:t>https://</a:t>
            </a:r>
            <a:r>
              <a:rPr lang="en-US" sz="1000" dirty="0" err="1"/>
              <a:t>developers.google.com</a:t>
            </a:r>
            <a:r>
              <a:rPr lang="en-US" sz="1000" dirty="0"/>
              <a:t>/machine-learning/glossary</a:t>
            </a:r>
          </a:p>
        </p:txBody>
      </p:sp>
      <p:sp>
        <p:nvSpPr>
          <p:cNvPr id="9" name="Slide Number Placeholder 8">
            <a:extLst>
              <a:ext uri="{FF2B5EF4-FFF2-40B4-BE49-F238E27FC236}">
                <a16:creationId xmlns:a16="http://schemas.microsoft.com/office/drawing/2014/main" id="{3394CC8C-C58C-F74C-A560-F0340122FE9F}"/>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762559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314F-5759-7C45-87B0-94F3B0534B50}"/>
              </a:ext>
            </a:extLst>
          </p:cNvPr>
          <p:cNvSpPr>
            <a:spLocks noGrp="1"/>
          </p:cNvSpPr>
          <p:nvPr>
            <p:ph type="title"/>
          </p:nvPr>
        </p:nvSpPr>
        <p:spPr/>
        <p:txBody>
          <a:bodyPr>
            <a:normAutofit/>
          </a:bodyPr>
          <a:lstStyle/>
          <a:p>
            <a:r>
              <a:rPr lang="en-US" dirty="0"/>
              <a:t>Details on Convolution Convolution Operation for Images</a:t>
            </a:r>
          </a:p>
        </p:txBody>
      </p:sp>
      <p:sp>
        <p:nvSpPr>
          <p:cNvPr id="4" name="Slide Number Placeholder 3">
            <a:extLst>
              <a:ext uri="{FF2B5EF4-FFF2-40B4-BE49-F238E27FC236}">
                <a16:creationId xmlns:a16="http://schemas.microsoft.com/office/drawing/2014/main" id="{B3847261-08F2-AF4C-BC9A-7E6591498C43}"/>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5" name="Title 1">
            <a:extLst>
              <a:ext uri="{FF2B5EF4-FFF2-40B4-BE49-F238E27FC236}">
                <a16:creationId xmlns:a16="http://schemas.microsoft.com/office/drawing/2014/main" id="{D262BA72-88CE-AA4C-9B76-D6D2324A5D5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2">
            <a:extLst>
              <a:ext uri="{FF2B5EF4-FFF2-40B4-BE49-F238E27FC236}">
                <a16:creationId xmlns:a16="http://schemas.microsoft.com/office/drawing/2014/main" id="{D845956E-41A7-8C43-8F8F-D854571E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19" y="3917731"/>
            <a:ext cx="4027556" cy="2940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Convolutional Layer? -">
            <a:extLst>
              <a:ext uri="{FF2B5EF4-FFF2-40B4-BE49-F238E27FC236}">
                <a16:creationId xmlns:a16="http://schemas.microsoft.com/office/drawing/2014/main" id="{44284DD7-71E4-2246-B2D0-D30314D8A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38" y="1696764"/>
            <a:ext cx="6632027" cy="24870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BD8ED3-A7D9-214D-9474-1857F7BB96EC}"/>
              </a:ext>
            </a:extLst>
          </p:cNvPr>
          <p:cNvSpPr txBox="1"/>
          <p:nvPr/>
        </p:nvSpPr>
        <p:spPr>
          <a:xfrm>
            <a:off x="4532054" y="4284079"/>
            <a:ext cx="754642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image patch is extracted, and a kernel is convolved with the image patch. Once the convolution operation is finished in the first patch, we shift the patch forward, and continue with the convolution operation. Resulting output are the convolved features, which gets passed as inputs to the next convolution layer. This allows for parameter sharing, where we don’t have to connect each input neuron from the previous layer to the next layer like we did for FCN. Now, we can learn good kernels to extract good information from an image patch.</a:t>
            </a:r>
          </a:p>
        </p:txBody>
      </p:sp>
    </p:spTree>
    <p:extLst>
      <p:ext uri="{BB962C8B-B14F-4D97-AF65-F5344CB8AC3E}">
        <p14:creationId xmlns:p14="http://schemas.microsoft.com/office/powerpoint/2010/main" val="239324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1721696" y="2745724"/>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3653210" y="274572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5259282" y="2741595"/>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7046872" y="2741595"/>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the Model</a:t>
            </a:r>
          </a:p>
          <a:p>
            <a:pPr algn="ctr"/>
            <a:r>
              <a:rPr lang="en-US" dirty="0">
                <a:solidFill>
                  <a:schemeClr val="tx1"/>
                </a:solidFill>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8737340" y="274159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3412165" y="3285085"/>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5065930" y="3280956"/>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6853155" y="3280956"/>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8459592" y="3280955"/>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10150060" y="3278497"/>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2188964" y="2372262"/>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999007" y="2372262"/>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5679379" y="2372262"/>
            <a:ext cx="779765" cy="369332"/>
          </a:xfrm>
          <a:prstGeom prst="rect">
            <a:avLst/>
          </a:prstGeom>
          <a:noFill/>
        </p:spPr>
        <p:txBody>
          <a:bodyPr wrap="none" rtlCol="0">
            <a:spAutoFit/>
          </a:bodyPr>
          <a:lstStyle/>
          <a:p>
            <a:r>
              <a:rPr lang="en-US" b="1" dirty="0"/>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7388474" y="2372262"/>
            <a:ext cx="779765" cy="369332"/>
          </a:xfrm>
          <a:prstGeom prst="rect">
            <a:avLst/>
          </a:prstGeom>
          <a:noFill/>
        </p:spPr>
        <p:txBody>
          <a:bodyPr wrap="none" rtlCol="0">
            <a:spAutoFit/>
          </a:bodyPr>
          <a:lstStyle/>
          <a:p>
            <a:r>
              <a:rPr lang="en-US" b="1" dirty="0"/>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9032079" y="2383837"/>
            <a:ext cx="779765" cy="369332"/>
          </a:xfrm>
          <a:prstGeom prst="rect">
            <a:avLst/>
          </a:prstGeom>
          <a:noFill/>
        </p:spPr>
        <p:txBody>
          <a:bodyPr wrap="none" rtlCol="0">
            <a:spAutoFit/>
          </a:bodyPr>
          <a:lstStyle/>
          <a:p>
            <a:r>
              <a:rPr lang="en-US" b="1" dirty="0"/>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convolutional neural network.</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input_shape</a:t>
            </a:r>
            <a:r>
              <a:rPr lang="en-US" sz="1400" dirty="0">
                <a:latin typeface="Menlo" panose="020B0609030804020204" pitchFamily="49" charset="0"/>
                <a:ea typeface="Menlo" panose="020B0609030804020204" pitchFamily="49" charset="0"/>
                <a:cs typeface="Menlo" panose="020B0609030804020204" pitchFamily="49" charset="0"/>
              </a:rPr>
              <a:t>=(28,28,1)),</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Conv 2D, </a:t>
            </a:r>
            <a:r>
              <a:rPr lang="en-US" sz="1400" b="1" dirty="0" err="1">
                <a:latin typeface="Menlo" panose="020B0609030804020204" pitchFamily="49" charset="0"/>
                <a:ea typeface="Menlo" panose="020B0609030804020204" pitchFamily="49" charset="0"/>
                <a:cs typeface="Menlo" panose="020B0609030804020204" pitchFamily="49" charset="0"/>
              </a:rPr>
              <a:t>MaxPool</a:t>
            </a:r>
            <a:r>
              <a:rPr lang="en-US" sz="14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latin typeface="Menlo" panose="020B0609030804020204" pitchFamily="49" charset="0"/>
                <a:ea typeface="Menlo" panose="020B0609030804020204" pitchFamily="49" charset="0"/>
                <a:cs typeface="Menlo" panose="020B0609030804020204" pitchFamily="49" charset="0"/>
              </a:rPr>
              <a:t>kernel_size</a:t>
            </a:r>
            <a:r>
              <a:rPr lang="en-US" sz="1400" dirty="0">
                <a:latin typeface="Menlo" panose="020B0609030804020204" pitchFamily="49" charset="0"/>
                <a:ea typeface="Menlo" panose="020B0609030804020204" pitchFamily="49" charset="0"/>
                <a:cs typeface="Menlo" panose="020B0609030804020204" pitchFamily="49" charset="0"/>
              </a:rPr>
              <a:t>=2,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latin typeface="Menlo" panose="020B0609030804020204" pitchFamily="49" charset="0"/>
                <a:ea typeface="Menlo" panose="020B0609030804020204" pitchFamily="49" charset="0"/>
                <a:cs typeface="Menlo" panose="020B0609030804020204" pitchFamily="49" charset="0"/>
              </a:rPr>
              <a:t>pool_size</a:t>
            </a:r>
            <a:r>
              <a:rPr lang="en-US" sz="1400" dirty="0">
                <a:latin typeface="Menlo" panose="020B0609030804020204" pitchFamily="49" charset="0"/>
                <a:ea typeface="Menlo" panose="020B0609030804020204" pitchFamily="49" charset="0"/>
                <a:cs typeface="Menlo" panose="020B0609030804020204" pitchFamily="49" charset="0"/>
              </a:rPr>
              <a:t>=2),</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tf.keras.layers.Flatten</a:t>
            </a:r>
            <a:r>
              <a:rPr lang="en-US" sz="1400" dirty="0">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(256,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tf.keras.layers.Dropout</a:t>
            </a:r>
            <a:r>
              <a:rPr lang="en-US" sz="1400" dirty="0">
                <a:latin typeface="Menlo" panose="020B0609030804020204" pitchFamily="49" charset="0"/>
                <a:ea typeface="Menlo" panose="020B0609030804020204" pitchFamily="49" charset="0"/>
                <a:cs typeface="Menlo" panose="020B0609030804020204" pitchFamily="49" charset="0"/>
              </a:rPr>
              <a:t>(0.5),</a:t>
            </a:r>
          </a:p>
          <a:p>
            <a:pPr lvl="1"/>
            <a:r>
              <a:rPr lang="en-US" sz="14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latin typeface="Menlo" panose="020B0609030804020204" pitchFamily="49" charset="0"/>
                <a:ea typeface="Menlo" panose="020B0609030804020204" pitchFamily="49" charset="0"/>
                <a:cs typeface="Menlo" panose="020B0609030804020204" pitchFamily="49" charset="0"/>
              </a:rPr>
              <a:t>tf.keras.layers.Dense</a:t>
            </a:r>
            <a:r>
              <a:rPr lang="en-US" sz="1400" dirty="0">
                <a:latin typeface="Menlo" panose="020B0609030804020204" pitchFamily="49" charset="0"/>
                <a:ea typeface="Menlo" panose="020B0609030804020204" pitchFamily="49" charset="0"/>
                <a:cs typeface="Menlo" panose="020B0609030804020204" pitchFamily="49" charset="0"/>
              </a:rPr>
              <a:t>(10, activation='</a:t>
            </a:r>
            <a:r>
              <a:rPr lang="en-US" sz="1400" dirty="0" err="1">
                <a:latin typeface="Menlo" panose="020B0609030804020204" pitchFamily="49" charset="0"/>
                <a:ea typeface="Menlo" panose="020B0609030804020204" pitchFamily="49" charset="0"/>
                <a:cs typeface="Menlo" panose="020B0609030804020204" pitchFamily="49" charset="0"/>
              </a:rPr>
              <a:t>softmax</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63120" y="330697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TotalTime>
  <Words>1663</Words>
  <Application>Microsoft Macintosh PowerPoint</Application>
  <PresentationFormat>Widescreen</PresentationFormat>
  <Paragraphs>207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Pooling</vt:lpstr>
      <vt:lpstr>Step 4: Train the Deep Learning Model</vt:lpstr>
      <vt:lpstr>Step 5: Evaluate the Model</vt:lpstr>
      <vt:lpstr>New Model Architectures (Steps 3,4 &amp; 5)</vt:lpstr>
      <vt:lpstr>Terminology</vt:lpstr>
      <vt:lpstr>Details on Convolution Convolution Operation for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7</cp:revision>
  <dcterms:created xsi:type="dcterms:W3CDTF">2021-10-19T21:34:52Z</dcterms:created>
  <dcterms:modified xsi:type="dcterms:W3CDTF">2021-10-20T13:48:51Z</dcterms:modified>
</cp:coreProperties>
</file>